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070EA902-88EB-4E2C-A454-99237CFA2749}">
          <p14:sldIdLst>
            <p14:sldId id="256"/>
          </p14:sldIdLst>
        </p14:section>
        <p14:section name="Cuprins" id="{00DA9157-D40C-4BEF-A64C-BC5AF4D3E89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FBD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3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7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2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8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19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0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21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66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DB583F-B338-4529-A2E1-0B5F5816ECBA}"/>
              </a:ext>
            </a:extLst>
          </p:cNvPr>
          <p:cNvSpPr/>
          <p:nvPr userDrawn="1"/>
        </p:nvSpPr>
        <p:spPr>
          <a:xfrm>
            <a:off x="2050472" y="0"/>
            <a:ext cx="101415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87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5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8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1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44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2" r:id="rId3"/>
    <p:sldLayoutId id="2147483663" r:id="rId4"/>
    <p:sldLayoutId id="2147483664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22-Jun-20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3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492E-076F-4427-A83A-690EE56B9C1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42875"/>
            <a:ext cx="5461233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Steganografie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ro-RO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î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mediul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digital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25AA6-87ED-46C8-AD7E-8B99FDF6456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711" y="5818639"/>
            <a:ext cx="4802188" cy="785813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ro-RO" sz="5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Student</a:t>
            </a:r>
            <a: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Pricope Ștefan-Cristian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AD443D3-AFFE-4C4A-A433-A1731995B987}"/>
              </a:ext>
            </a:extLst>
          </p:cNvPr>
          <p:cNvSpPr txBox="1">
            <a:spLocks/>
          </p:cNvSpPr>
          <p:nvPr/>
        </p:nvSpPr>
        <p:spPr>
          <a:xfrm>
            <a:off x="100711" y="4889589"/>
            <a:ext cx="6049817" cy="1076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o-RO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Profesor îndrumător </a:t>
            </a:r>
            <a:b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Dr. Suciu Mihai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20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DB1217-342C-4573-A7C0-A436959C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63" y="471054"/>
            <a:ext cx="10032437" cy="1179288"/>
          </a:xfrm>
        </p:spPr>
        <p:txBody>
          <a:bodyPr/>
          <a:lstStyle/>
          <a:p>
            <a:r>
              <a:rPr lang="en-US" dirty="0" err="1"/>
              <a:t>Cuprins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A23E9-0636-49E5-90E6-5B0FC90582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59563" y="1821830"/>
            <a:ext cx="9662982" cy="399431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Ce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este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Steganografia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?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Introducere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rapida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Fișiere digitale multimedia. Poze și muzică.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clasic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și noi.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Proiectul Steganos. Implementarea algoritmilor.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Demo live al aplicației.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B1E37-308D-457D-AAFF-6C2DF0E24813}"/>
              </a:ext>
            </a:extLst>
          </p:cNvPr>
          <p:cNvSpPr txBox="1"/>
          <p:nvPr/>
        </p:nvSpPr>
        <p:spPr>
          <a:xfrm>
            <a:off x="5638800" y="2974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5F29C-33AD-4F7A-A2DF-87FB592FD40B}"/>
              </a:ext>
            </a:extLst>
          </p:cNvPr>
          <p:cNvSpPr txBox="1"/>
          <p:nvPr/>
        </p:nvSpPr>
        <p:spPr>
          <a:xfrm>
            <a:off x="8017163" y="210857"/>
            <a:ext cx="387927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o-RO" sz="1600" dirty="0"/>
              <a:t>Lucrarea teoretică alături de rezultate</a:t>
            </a:r>
            <a:r>
              <a:rPr lang="en-US" sz="1600" dirty="0"/>
              <a:t>le </a:t>
            </a:r>
            <a:r>
              <a:rPr lang="en-US" sz="1600" dirty="0" err="1"/>
              <a:t>ob</a:t>
            </a:r>
            <a:r>
              <a:rPr lang="ro-RO" sz="1600" dirty="0"/>
              <a:t>ținute se pot regăsi la adresa</a:t>
            </a:r>
          </a:p>
          <a:p>
            <a:r>
              <a:rPr lang="ro-RO" sz="1600" b="1" dirty="0">
                <a:solidFill>
                  <a:srgbClr val="FF0000"/>
                </a:solidFill>
              </a:rPr>
              <a:t>https</a:t>
            </a:r>
            <a:r>
              <a:rPr lang="en-US" sz="1600" b="1" dirty="0">
                <a:solidFill>
                  <a:srgbClr val="FF0000"/>
                </a:solidFill>
              </a:rPr>
              <a:t>://pricope-stefan.com/thesis</a:t>
            </a:r>
          </a:p>
        </p:txBody>
      </p:sp>
    </p:spTree>
    <p:extLst>
      <p:ext uri="{BB962C8B-B14F-4D97-AF65-F5344CB8AC3E}">
        <p14:creationId xmlns:p14="http://schemas.microsoft.com/office/powerpoint/2010/main" val="75192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FE21-BF03-438D-9A89-515B56B0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63" y="264771"/>
            <a:ext cx="10032437" cy="1179288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Steganografia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3D75-CD97-41AE-B29D-4E0C2D0998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82057" y="1573041"/>
            <a:ext cx="10409943" cy="3994316"/>
          </a:xfrm>
        </p:spPr>
        <p:txBody>
          <a:bodyPr/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Cuvânt obținut prin c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ombina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ția a 2 cuvinte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grece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ști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:</a:t>
            </a: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1333475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0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steganos = ascuns</a:t>
            </a:r>
          </a:p>
          <a:p>
            <a:pPr marL="1333475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0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-graphia = scris</a:t>
            </a:r>
            <a:endParaRPr lang="en-US" sz="20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1333475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ro-RO" sz="20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Același scop ca si criptografia, mijloace complet 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diferite.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Prezent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ă în istoria omenirii de 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&gt;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2500 de ani.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Într-o continuă evoluție, în special după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 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invenția 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și popularizarea calculatoarelor personale.</a:t>
            </a:r>
            <a:endParaRPr lang="en-US" sz="2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A47C2-8C2E-4155-B6F9-F2FAF985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t="20043" r="5592" b="6319"/>
          <a:stretch/>
        </p:blipFill>
        <p:spPr>
          <a:xfrm>
            <a:off x="0" y="0"/>
            <a:ext cx="2030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5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B3772F3-8367-4035-A4E2-362F7828477C}"/>
              </a:ext>
            </a:extLst>
          </p:cNvPr>
          <p:cNvSpPr txBox="1">
            <a:spLocks/>
          </p:cNvSpPr>
          <p:nvPr/>
        </p:nvSpPr>
        <p:spPr>
          <a:xfrm>
            <a:off x="279633" y="167146"/>
            <a:ext cx="8403794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/>
              <a:t>Fi</a:t>
            </a:r>
            <a:r>
              <a:rPr lang="ro-RO" dirty="0"/>
              <a:t>șiere digitale multimedia.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7E6C6-AC2B-4080-B227-DD4F880B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4"/>
          <a:stretch/>
        </p:blipFill>
        <p:spPr>
          <a:xfrm>
            <a:off x="0" y="5578679"/>
            <a:ext cx="12192000" cy="1279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F0182-8D1B-41C0-BFD1-70D4D364A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678">
            <a:off x="9140625" y="770995"/>
            <a:ext cx="2660903" cy="1770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9BC8A7-37BF-4534-A83E-75909A68D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27" y="3429000"/>
            <a:ext cx="2988160" cy="168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A513699-4BB0-4AF3-B6BB-9E79BFEFD11A}"/>
              </a:ext>
            </a:extLst>
          </p:cNvPr>
          <p:cNvSpPr txBox="1">
            <a:spLocks/>
          </p:cNvSpPr>
          <p:nvPr/>
        </p:nvSpPr>
        <p:spPr>
          <a:xfrm>
            <a:off x="279633" y="1264591"/>
            <a:ext cx="8151303" cy="424697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Folosite pretutindeni în mediul digital.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Deja au un scop/țel asociat existenței   lor, ajută la ascunderea unui obiectiv   secundar.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 gamă largă de tipuri de fișiere oferă o varietate  mai  mare  de  opțiuni  pentru     steganografie, dar și un bonus în nivelul de dificultate.</a:t>
            </a:r>
          </a:p>
        </p:txBody>
      </p:sp>
    </p:spTree>
    <p:extLst>
      <p:ext uri="{BB962C8B-B14F-4D97-AF65-F5344CB8AC3E}">
        <p14:creationId xmlns:p14="http://schemas.microsoft.com/office/powerpoint/2010/main" val="1168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29677-3837-4D13-A4CB-9D35BA84F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59"/>
          <a:stretch/>
        </p:blipFill>
        <p:spPr>
          <a:xfrm>
            <a:off x="0" y="0"/>
            <a:ext cx="12192000" cy="12751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1BB10A-7EF5-43DD-9941-D65A55BD72DF}"/>
              </a:ext>
            </a:extLst>
          </p:cNvPr>
          <p:cNvSpPr txBox="1">
            <a:spLocks/>
          </p:cNvSpPr>
          <p:nvPr/>
        </p:nvSpPr>
        <p:spPr>
          <a:xfrm>
            <a:off x="0" y="1417740"/>
            <a:ext cx="11229267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o-RO" dirty="0"/>
              <a:t>Metode steganografice clasice și noi. 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2F5EF6F-0C1A-443E-A6C3-C085DCCF0C22}"/>
              </a:ext>
            </a:extLst>
          </p:cNvPr>
          <p:cNvSpPr txBox="1">
            <a:spLocks/>
          </p:cNvSpPr>
          <p:nvPr/>
        </p:nvSpPr>
        <p:spPr>
          <a:xfrm>
            <a:off x="152400" y="2255240"/>
            <a:ext cx="9661321" cy="4450360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Metoda celui mai nesemnificativ bit (LSB).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Cea mai populară metodă, capacitate de stocare ridicată.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Implementare trivială, ușor de a detecta prezența.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Infinitate de metode derivate pentru securitate sporită.</a:t>
            </a: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Ascunderea în metadate.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Extrem de ușor de detectat, orice program poate identifica.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 caz de studiu interesant asupra indiferenței umane față de unele date.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ro-RO" sz="1866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Scrierea după sfârșit.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Poate duce la erori în parsare, interesant de studiat.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ro-RO" sz="1866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ro-RO" sz="1866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139B4F5-737F-414D-BC4A-94EE02879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nesemnificativ</a:t>
            </a:r>
            <a:r>
              <a:rPr kumimoji="0" lang="ro-RO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8C74AE-3235-4863-88AD-F4F637368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nesemnificativ</a:t>
            </a:r>
            <a:r>
              <a:rPr kumimoji="0" lang="ro-RO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395ED2-9AA5-499B-A0A4-57376E79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121" y="4132832"/>
            <a:ext cx="1908137" cy="2614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8ED9B-D90D-4AF9-9DB8-1379E56C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030" y="2255240"/>
            <a:ext cx="2775570" cy="18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9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E698-3E4F-4119-B381-690ECBD7CC4C}"/>
              </a:ext>
            </a:extLst>
          </p:cNvPr>
          <p:cNvSpPr txBox="1">
            <a:spLocks/>
          </p:cNvSpPr>
          <p:nvPr/>
        </p:nvSpPr>
        <p:spPr>
          <a:xfrm>
            <a:off x="226503" y="256382"/>
            <a:ext cx="10032437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o-RO" dirty="0"/>
              <a:t>Împrăștierea în blocuri.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45051A3-8C3B-427D-A568-9EB0DD22B66B}"/>
              </a:ext>
            </a:extLst>
          </p:cNvPr>
          <p:cNvSpPr txBox="1">
            <a:spLocks/>
          </p:cNvSpPr>
          <p:nvPr/>
        </p:nvSpPr>
        <p:spPr>
          <a:xfrm>
            <a:off x="86136" y="1720896"/>
            <a:ext cx="8716542" cy="424697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Metodă nouă introdusă și studiată în lucrare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Inspirat  din  separarea unei  imagini  în  blocuri specific formatului  JPEG combinat  cu generarea pseudo-aleatoare  de  permutări pentru a garanta securitatea mesajului.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Multiple avantaje și  dezavantaje  ce  pot  afecta considerabil eficiența și performanța metodei.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973F0-3F90-4811-A37A-52E517A23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"/>
          <a:stretch/>
        </p:blipFill>
        <p:spPr>
          <a:xfrm>
            <a:off x="8875552" y="105586"/>
            <a:ext cx="3230312" cy="2013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3B7E1-5C0D-4DF7-869F-C642263E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700" y="2119443"/>
            <a:ext cx="3393212" cy="215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6969C-F350-4194-921A-32BF47BB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03" y="4200489"/>
            <a:ext cx="2550253" cy="24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003-E021-42EB-B758-6B514F023D8C}"/>
              </a:ext>
            </a:extLst>
          </p:cNvPr>
          <p:cNvSpPr txBox="1">
            <a:spLocks/>
          </p:cNvSpPr>
          <p:nvPr/>
        </p:nvSpPr>
        <p:spPr>
          <a:xfrm>
            <a:off x="159392" y="88602"/>
            <a:ext cx="10032437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 err="1"/>
              <a:t>Aplica</a:t>
            </a:r>
            <a:r>
              <a:rPr lang="ro-RO" dirty="0"/>
              <a:t>ția Steganos.</a:t>
            </a:r>
            <a:endParaRPr 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95844BAA-9F93-4D38-BD77-ACE534ABA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0560"/>
          <a:stretch/>
        </p:blipFill>
        <p:spPr>
          <a:xfrm>
            <a:off x="0" y="5678711"/>
            <a:ext cx="12192000" cy="1179289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9F95DE-26E3-47EB-91C0-DD5C0EDF2606}"/>
              </a:ext>
            </a:extLst>
          </p:cNvPr>
          <p:cNvSpPr txBox="1">
            <a:spLocks/>
          </p:cNvSpPr>
          <p:nvPr/>
        </p:nvSpPr>
        <p:spPr>
          <a:xfrm>
            <a:off x="0" y="1346433"/>
            <a:ext cx="9789951" cy="4165134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Proiect ce dorește să implementeze toți algoritmii descriși anterior, alături de variațiile acestora.</a:t>
            </a: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Scris în C++17 pentru eficiență și abilitatea de a lucra la un nivel mai jos(operații pe biți rapide)</a:t>
            </a: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Executabil de dimensiuni reduse apelabil din linia de comandă, compilabil pe orice sistem ce respectă cerințele minime prezentate pe pagina proiectului. </a:t>
            </a:r>
          </a:p>
        </p:txBody>
      </p:sp>
    </p:spTree>
    <p:extLst>
      <p:ext uri="{BB962C8B-B14F-4D97-AF65-F5344CB8AC3E}">
        <p14:creationId xmlns:p14="http://schemas.microsoft.com/office/powerpoint/2010/main" val="14289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3B7996-DBA0-477B-9D1C-0A5147255268}"/>
              </a:ext>
            </a:extLst>
          </p:cNvPr>
          <p:cNvSpPr/>
          <p:nvPr/>
        </p:nvSpPr>
        <p:spPr>
          <a:xfrm>
            <a:off x="6393877" y="4468015"/>
            <a:ext cx="3833090" cy="2447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2DE55-C76D-47BA-9AF6-DC6F9FD7099B}"/>
              </a:ext>
            </a:extLst>
          </p:cNvPr>
          <p:cNvSpPr/>
          <p:nvPr/>
        </p:nvSpPr>
        <p:spPr>
          <a:xfrm>
            <a:off x="7843706" y="0"/>
            <a:ext cx="4348294" cy="691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6679FCB6-A0A9-4D1A-A139-1A70E9818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" y="-9525"/>
            <a:ext cx="7843706" cy="4410289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6831837-4656-4D29-8A05-263E307703FD}"/>
              </a:ext>
            </a:extLst>
          </p:cNvPr>
          <p:cNvSpPr/>
          <p:nvPr/>
        </p:nvSpPr>
        <p:spPr>
          <a:xfrm>
            <a:off x="3676076" y="0"/>
            <a:ext cx="5763491" cy="6936509"/>
          </a:xfrm>
          <a:prstGeom prst="parallelogram">
            <a:avLst>
              <a:gd name="adj" fmla="val 7275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07F987-1D2E-4D3B-BC88-C36D896EDD36}"/>
              </a:ext>
            </a:extLst>
          </p:cNvPr>
          <p:cNvSpPr/>
          <p:nvPr/>
        </p:nvSpPr>
        <p:spPr>
          <a:xfrm>
            <a:off x="4853710" y="-20783"/>
            <a:ext cx="5763491" cy="6936509"/>
          </a:xfrm>
          <a:prstGeom prst="parallelogram">
            <a:avLst>
              <a:gd name="adj" fmla="val 72756"/>
            </a:avLst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4AB7E2-8495-4CCF-9CA2-09A6DB58A730}"/>
              </a:ext>
            </a:extLst>
          </p:cNvPr>
          <p:cNvSpPr txBox="1">
            <a:spLocks/>
          </p:cNvSpPr>
          <p:nvPr/>
        </p:nvSpPr>
        <p:spPr>
          <a:xfrm>
            <a:off x="8073146" y="5439721"/>
            <a:ext cx="3833090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>
                <a:latin typeface="Lucida Console" panose="020B0609040504020204" pitchFamily="49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711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0525-059D-4F8C-8EB2-95AC03CF5FD8}"/>
              </a:ext>
            </a:extLst>
          </p:cNvPr>
          <p:cNvSpPr txBox="1">
            <a:spLocks/>
          </p:cNvSpPr>
          <p:nvPr/>
        </p:nvSpPr>
        <p:spPr>
          <a:xfrm>
            <a:off x="4785302" y="2839356"/>
            <a:ext cx="2621395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o-RO" dirty="0">
                <a:latin typeface="Bahnschrift" panose="020B0502040204020203" pitchFamily="34" charset="0"/>
              </a:rPr>
              <a:t>Î</a:t>
            </a:r>
            <a:r>
              <a:rPr lang="en-US" dirty="0" err="1">
                <a:latin typeface="Bahnschrift" panose="020B0502040204020203" pitchFamily="34" charset="0"/>
              </a:rPr>
              <a:t>ntreb</a:t>
            </a:r>
            <a:r>
              <a:rPr lang="ro-RO" dirty="0">
                <a:latin typeface="Bahnschrift" panose="020B0502040204020203" pitchFamily="34" charset="0"/>
              </a:rPr>
              <a:t>ări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6663A0-1EAB-453A-9FDB-068CF9DEC418}"/>
              </a:ext>
            </a:extLst>
          </p:cNvPr>
          <p:cNvSpPr/>
          <p:nvPr/>
        </p:nvSpPr>
        <p:spPr>
          <a:xfrm>
            <a:off x="66675" y="5858470"/>
            <a:ext cx="328612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Cine a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spus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 c</a:t>
            </a:r>
            <a:r>
              <a:rPr lang="ro-RO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ă o poză </a:t>
            </a:r>
            <a:r>
              <a:rPr lang="ro-RO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înseamnă </a:t>
            </a:r>
            <a:endParaRPr lang="ro-RO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nivers" panose="020B0503020202020204" pitchFamily="34" charset="0"/>
            </a:endParaRPr>
          </a:p>
          <a:p>
            <a:pPr algn="ctr"/>
            <a:r>
              <a:rPr lang="ro-RO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o mie de cuvinte</a:t>
            </a:r>
            <a:r>
              <a:rPr lang="ro-RO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 era pasionat </a:t>
            </a:r>
            <a:endParaRPr lang="ro-RO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nivers" panose="020B0503020202020204" pitchFamily="34" charset="0"/>
            </a:endParaRPr>
          </a:p>
          <a:p>
            <a:pPr algn="ctr"/>
            <a:r>
              <a:rPr lang="ro-RO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de steganografie.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82298"/>
      </p:ext>
    </p:extLst>
  </p:cSld>
  <p:clrMapOvr>
    <a:masterClrMapping/>
  </p:clrMapOvr>
</p:sld>
</file>

<file path=ppt/theme/theme1.xml><?xml version="1.0" encoding="utf-8"?>
<a:theme xmlns:a="http://schemas.openxmlformats.org/drawingml/2006/main" name="Key-on-computer-keyboard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Key-on-computer-keyboard-PowerPoint-Templates-Widescreen</Template>
  <TotalTime>756</TotalTime>
  <Words>400</Words>
  <Application>Microsoft Office PowerPoint</Application>
  <PresentationFormat>Widescreen</PresentationFormat>
  <Paragraphs>62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맑은 고딕</vt:lpstr>
      <vt:lpstr>Arial</vt:lpstr>
      <vt:lpstr>Arial Unicode MS</vt:lpstr>
      <vt:lpstr>Bahnschrift</vt:lpstr>
      <vt:lpstr>Calibri</vt:lpstr>
      <vt:lpstr>Lucida Console</vt:lpstr>
      <vt:lpstr>Source Code Pro Black</vt:lpstr>
      <vt:lpstr>Source Code Pro Medium</vt:lpstr>
      <vt:lpstr>Univers</vt:lpstr>
      <vt:lpstr>Wingdings</vt:lpstr>
      <vt:lpstr>Key-on-computer-keyboard-PowerPoint-Templates-Widescreen</vt:lpstr>
      <vt:lpstr>Custom Design</vt:lpstr>
      <vt:lpstr>Steganografie în mediul digital</vt:lpstr>
      <vt:lpstr>Cuprins.</vt:lpstr>
      <vt:lpstr>Ce este Steganografia?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Steganografie în mediul digital</dc:title>
  <dc:creator>Stefan Pricope</dc:creator>
  <cp:lastModifiedBy>Stefan Pricope</cp:lastModifiedBy>
  <cp:revision>71</cp:revision>
  <dcterms:created xsi:type="dcterms:W3CDTF">2020-06-20T15:04:50Z</dcterms:created>
  <dcterms:modified xsi:type="dcterms:W3CDTF">2020-06-23T00:01:35Z</dcterms:modified>
</cp:coreProperties>
</file>